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Montserrat" charset="1" panose="00000500000000000000"/>
      <p:regular r:id="rId15"/>
    </p:embeddedFont>
    <p:embeddedFont>
      <p:font typeface="Montserrat Bold" charset="1" panose="00000800000000000000"/>
      <p:regular r:id="rId16"/>
    </p:embeddedFont>
    <p:embeddedFont>
      <p:font typeface="Arimo" charset="1" panose="020B0604020202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14619" y="0"/>
            <a:ext cx="8373381" cy="10287000"/>
            <a:chOff x="0" y="0"/>
            <a:chExt cx="6705600" cy="82380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705600" cy="8238109"/>
            </a:xfrm>
            <a:custGeom>
              <a:avLst/>
              <a:gdLst/>
              <a:ahLst/>
              <a:cxnLst/>
              <a:rect r="r" b="b" t="t" l="l"/>
              <a:pathLst>
                <a:path h="8238109" w="6705600">
                  <a:moveTo>
                    <a:pt x="0" y="0"/>
                  </a:moveTo>
                  <a:lnTo>
                    <a:pt x="1820291" y="3445891"/>
                  </a:lnTo>
                  <a:lnTo>
                    <a:pt x="1337691" y="4343400"/>
                  </a:lnTo>
                  <a:lnTo>
                    <a:pt x="1871091" y="5291709"/>
                  </a:lnTo>
                  <a:lnTo>
                    <a:pt x="355600" y="8238109"/>
                  </a:lnTo>
                  <a:lnTo>
                    <a:pt x="6705600" y="8238109"/>
                  </a:lnTo>
                  <a:lnTo>
                    <a:pt x="6705600" y="0"/>
                  </a:lnTo>
                  <a:close/>
                </a:path>
              </a:pathLst>
            </a:custGeom>
            <a:blipFill>
              <a:blip r:embed="rId2"/>
              <a:stretch>
                <a:fillRect l="-15532" t="0" r="-6886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3725405">
            <a:off x="5174398" y="2655193"/>
            <a:ext cx="9598139" cy="794816"/>
            <a:chOff x="0" y="0"/>
            <a:chExt cx="3618333" cy="2996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18333" cy="299632"/>
            </a:xfrm>
            <a:custGeom>
              <a:avLst/>
              <a:gdLst/>
              <a:ahLst/>
              <a:cxnLst/>
              <a:rect r="r" b="b" t="t" l="l"/>
              <a:pathLst>
                <a:path h="299632" w="3618333">
                  <a:moveTo>
                    <a:pt x="3415133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618333" y="299632"/>
                  </a:lnTo>
                  <a:lnTo>
                    <a:pt x="3415133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101600" y="-38100"/>
              <a:ext cx="3415133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3725405">
            <a:off x="5471738" y="-397408"/>
            <a:ext cx="9598139" cy="794816"/>
            <a:chOff x="0" y="0"/>
            <a:chExt cx="3618333" cy="2996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8333" cy="299632"/>
            </a:xfrm>
            <a:custGeom>
              <a:avLst/>
              <a:gdLst/>
              <a:ahLst/>
              <a:cxnLst/>
              <a:rect r="r" b="b" t="t" l="l"/>
              <a:pathLst>
                <a:path h="299632" w="3618333">
                  <a:moveTo>
                    <a:pt x="3415133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618333" y="299632"/>
                  </a:lnTo>
                  <a:lnTo>
                    <a:pt x="3415133" y="0"/>
                  </a:lnTo>
                  <a:close/>
                </a:path>
              </a:pathLst>
            </a:custGeom>
            <a:solidFill>
              <a:srgbClr val="CB6CE6">
                <a:alpha val="6000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600" y="-38100"/>
              <a:ext cx="3415133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3725405">
            <a:off x="6877557" y="1501158"/>
            <a:ext cx="7132080" cy="1037053"/>
            <a:chOff x="0" y="0"/>
            <a:chExt cx="2060647" cy="29963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60647" cy="299632"/>
            </a:xfrm>
            <a:custGeom>
              <a:avLst/>
              <a:gdLst/>
              <a:ahLst/>
              <a:cxnLst/>
              <a:rect r="r" b="b" t="t" l="l"/>
              <a:pathLst>
                <a:path h="299632" w="2060647">
                  <a:moveTo>
                    <a:pt x="1857447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2060647" y="299632"/>
                  </a:lnTo>
                  <a:lnTo>
                    <a:pt x="185744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38100"/>
              <a:ext cx="1857447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3721067">
            <a:off x="5835275" y="8764858"/>
            <a:ext cx="8405167" cy="1372408"/>
            <a:chOff x="0" y="0"/>
            <a:chExt cx="1803893" cy="29454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03893" cy="294542"/>
            </a:xfrm>
            <a:custGeom>
              <a:avLst/>
              <a:gdLst/>
              <a:ahLst/>
              <a:cxnLst/>
              <a:rect r="r" b="b" t="t" l="l"/>
              <a:pathLst>
                <a:path h="294542" w="1803893">
                  <a:moveTo>
                    <a:pt x="203200" y="0"/>
                  </a:moveTo>
                  <a:lnTo>
                    <a:pt x="1803893" y="0"/>
                  </a:lnTo>
                  <a:lnTo>
                    <a:pt x="1600693" y="294542"/>
                  </a:lnTo>
                  <a:lnTo>
                    <a:pt x="0" y="29454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6B9F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38100"/>
              <a:ext cx="1600693" cy="332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3721067">
            <a:off x="6691422" y="9891489"/>
            <a:ext cx="8405167" cy="1372408"/>
            <a:chOff x="0" y="0"/>
            <a:chExt cx="1803893" cy="29454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03893" cy="294542"/>
            </a:xfrm>
            <a:custGeom>
              <a:avLst/>
              <a:gdLst/>
              <a:ahLst/>
              <a:cxnLst/>
              <a:rect r="r" b="b" t="t" l="l"/>
              <a:pathLst>
                <a:path h="294542" w="1803893">
                  <a:moveTo>
                    <a:pt x="203200" y="0"/>
                  </a:moveTo>
                  <a:lnTo>
                    <a:pt x="1803893" y="0"/>
                  </a:lnTo>
                  <a:lnTo>
                    <a:pt x="1600693" y="294542"/>
                  </a:lnTo>
                  <a:lnTo>
                    <a:pt x="0" y="294542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60000"/>
                  </a:srgbClr>
                </a:gs>
                <a:gs pos="100000">
                  <a:srgbClr val="CB6CE6">
                    <a:alpha val="6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101600" y="-38100"/>
              <a:ext cx="1600693" cy="332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-7185482">
            <a:off x="7395195" y="8516495"/>
            <a:ext cx="9749094" cy="1190136"/>
            <a:chOff x="0" y="0"/>
            <a:chExt cx="2567663" cy="31345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567663" cy="313451"/>
            </a:xfrm>
            <a:custGeom>
              <a:avLst/>
              <a:gdLst/>
              <a:ahLst/>
              <a:cxnLst/>
              <a:rect r="r" b="b" t="t" l="l"/>
              <a:pathLst>
                <a:path h="313451" w="2567663">
                  <a:moveTo>
                    <a:pt x="2364463" y="0"/>
                  </a:moveTo>
                  <a:lnTo>
                    <a:pt x="0" y="0"/>
                  </a:lnTo>
                  <a:lnTo>
                    <a:pt x="203200" y="313451"/>
                  </a:lnTo>
                  <a:lnTo>
                    <a:pt x="2567663" y="313451"/>
                  </a:lnTo>
                  <a:lnTo>
                    <a:pt x="2364463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101600" y="-38100"/>
              <a:ext cx="2364463" cy="3515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3636068">
            <a:off x="9167268" y="9025746"/>
            <a:ext cx="3940072" cy="47625"/>
          </a:xfrm>
          <a:custGeom>
            <a:avLst/>
            <a:gdLst/>
            <a:ahLst/>
            <a:cxnLst/>
            <a:rect r="r" b="b" t="t" l="l"/>
            <a:pathLst>
              <a:path h="47625" w="3940072">
                <a:moveTo>
                  <a:pt x="0" y="0"/>
                </a:moveTo>
                <a:lnTo>
                  <a:pt x="3940072" y="0"/>
                </a:lnTo>
                <a:lnTo>
                  <a:pt x="394007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06628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29314" y="9286875"/>
            <a:ext cx="385719" cy="385719"/>
          </a:xfrm>
          <a:custGeom>
            <a:avLst/>
            <a:gdLst/>
            <a:ahLst/>
            <a:cxnLst/>
            <a:rect r="r" b="b" t="t" l="l"/>
            <a:pathLst>
              <a:path h="385719" w="385719">
                <a:moveTo>
                  <a:pt x="0" y="0"/>
                </a:moveTo>
                <a:lnTo>
                  <a:pt x="385719" y="0"/>
                </a:lnTo>
                <a:lnTo>
                  <a:pt x="385719" y="385719"/>
                </a:lnTo>
                <a:lnTo>
                  <a:pt x="0" y="385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88170" y="9782181"/>
            <a:ext cx="239547" cy="239547"/>
          </a:xfrm>
          <a:custGeom>
            <a:avLst/>
            <a:gdLst/>
            <a:ahLst/>
            <a:cxnLst/>
            <a:rect r="r" b="b" t="t" l="l"/>
            <a:pathLst>
              <a:path h="239547" w="239547">
                <a:moveTo>
                  <a:pt x="0" y="0"/>
                </a:moveTo>
                <a:lnTo>
                  <a:pt x="239548" y="0"/>
                </a:lnTo>
                <a:lnTo>
                  <a:pt x="239548" y="239547"/>
                </a:lnTo>
                <a:lnTo>
                  <a:pt x="0" y="2395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-549905" y="98963"/>
            <a:ext cx="3815241" cy="1623507"/>
          </a:xfrm>
          <a:custGeom>
            <a:avLst/>
            <a:gdLst/>
            <a:ahLst/>
            <a:cxnLst/>
            <a:rect r="r" b="b" t="t" l="l"/>
            <a:pathLst>
              <a:path h="1623507" w="3815241">
                <a:moveTo>
                  <a:pt x="0" y="0"/>
                </a:moveTo>
                <a:lnTo>
                  <a:pt x="3815241" y="0"/>
                </a:lnTo>
                <a:lnTo>
                  <a:pt x="3815241" y="1623507"/>
                </a:lnTo>
                <a:lnTo>
                  <a:pt x="0" y="16235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29314" y="2700132"/>
            <a:ext cx="8804408" cy="5133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5"/>
              </a:lnSpc>
            </a:pPr>
            <a:r>
              <a:rPr lang="en-US" sz="6745">
                <a:solidFill>
                  <a:srgbClr val="753189"/>
                </a:solidFill>
                <a:latin typeface="Montserrat"/>
                <a:ea typeface="Montserrat"/>
                <a:cs typeface="Montserrat"/>
                <a:sym typeface="Montserrat"/>
              </a:rPr>
              <a:t>EXPERIENCIAS DE POLÍTICAS PÚBLICAS EN EL IECM:</a:t>
            </a:r>
            <a:r>
              <a:rPr lang="en-US" sz="6745" b="true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INNOVACIÓN EN EDUCACIÓN CÍVICA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23458" y="9375843"/>
            <a:ext cx="2892700" cy="239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3"/>
              </a:lnSpc>
              <a:spcBef>
                <a:spcPct val="0"/>
              </a:spcBef>
            </a:pPr>
            <a:r>
              <a:rPr lang="en-US" sz="1611" spc="322">
                <a:solidFill>
                  <a:srgbClr val="753189"/>
                </a:solidFill>
                <a:latin typeface="Arimo"/>
                <a:ea typeface="Arimo"/>
                <a:cs typeface="Arimo"/>
                <a:sym typeface="Arimo"/>
              </a:rPr>
              <a:t>@ramos_mega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23458" y="9782181"/>
            <a:ext cx="4683756" cy="239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3"/>
              </a:lnSpc>
              <a:spcBef>
                <a:spcPct val="0"/>
              </a:spcBef>
            </a:pPr>
            <a:r>
              <a:rPr lang="en-US" sz="1611" spc="322">
                <a:solidFill>
                  <a:srgbClr val="753189"/>
                </a:solidFill>
                <a:latin typeface="Arimo"/>
                <a:ea typeface="Arimo"/>
                <a:cs typeface="Arimo"/>
                <a:sym typeface="Arimo"/>
              </a:rPr>
              <a:t>@ernesto_ramos_mega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88170" y="8697367"/>
            <a:ext cx="3780574" cy="323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3"/>
              </a:lnSpc>
              <a:spcBef>
                <a:spcPct val="0"/>
              </a:spcBef>
            </a:pPr>
            <a:r>
              <a:rPr lang="en-US" sz="2211" spc="442">
                <a:solidFill>
                  <a:srgbClr val="30255A"/>
                </a:solidFill>
                <a:latin typeface="Arimo"/>
                <a:ea typeface="Arimo"/>
                <a:cs typeface="Arimo"/>
                <a:sym typeface="Arimo"/>
              </a:rPr>
              <a:t>Ernesto Ramos Mega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7352" y="477696"/>
            <a:ext cx="2098399" cy="1392574"/>
          </a:xfrm>
          <a:custGeom>
            <a:avLst/>
            <a:gdLst/>
            <a:ahLst/>
            <a:cxnLst/>
            <a:rect r="r" b="b" t="t" l="l"/>
            <a:pathLst>
              <a:path h="1392574" w="2098399">
                <a:moveTo>
                  <a:pt x="0" y="0"/>
                </a:moveTo>
                <a:lnTo>
                  <a:pt x="2098399" y="0"/>
                </a:lnTo>
                <a:lnTo>
                  <a:pt x="2098399" y="1392574"/>
                </a:lnTo>
                <a:lnTo>
                  <a:pt x="0" y="1392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45956"/>
            <a:ext cx="18288000" cy="828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b="true" sz="4900">
                <a:solidFill>
                  <a:srgbClr val="75318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CIFRAS RELEVANTES - LATINOBARÓMETRO</a:t>
            </a:r>
          </a:p>
        </p:txBody>
      </p:sp>
      <p:grpSp>
        <p:nvGrpSpPr>
          <p:cNvPr name="Group 4" id="4"/>
          <p:cNvGrpSpPr/>
          <p:nvPr/>
        </p:nvGrpSpPr>
        <p:grpSpPr>
          <a:xfrm rot="5400000">
            <a:off x="-6127106" y="4820866"/>
            <a:ext cx="11801072" cy="1037053"/>
            <a:chOff x="0" y="0"/>
            <a:chExt cx="3409642" cy="2996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409642" cy="299632"/>
            </a:xfrm>
            <a:custGeom>
              <a:avLst/>
              <a:gdLst/>
              <a:ahLst/>
              <a:cxnLst/>
              <a:rect r="r" b="b" t="t" l="l"/>
              <a:pathLst>
                <a:path h="299632" w="3409642">
                  <a:moveTo>
                    <a:pt x="3206442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409642" y="299632"/>
                  </a:lnTo>
                  <a:lnTo>
                    <a:pt x="320644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101600" y="-38100"/>
              <a:ext cx="3206442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10800000">
            <a:off x="15995227" y="255821"/>
            <a:ext cx="3094549" cy="575148"/>
            <a:chOff x="0" y="0"/>
            <a:chExt cx="894097" cy="1661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94097" cy="166175"/>
            </a:xfrm>
            <a:custGeom>
              <a:avLst/>
              <a:gdLst/>
              <a:ahLst/>
              <a:cxnLst/>
              <a:rect r="r" b="b" t="t" l="l"/>
              <a:pathLst>
                <a:path h="166175" w="894097">
                  <a:moveTo>
                    <a:pt x="690897" y="0"/>
                  </a:moveTo>
                  <a:lnTo>
                    <a:pt x="0" y="0"/>
                  </a:lnTo>
                  <a:lnTo>
                    <a:pt x="203200" y="166175"/>
                  </a:lnTo>
                  <a:lnTo>
                    <a:pt x="894097" y="166175"/>
                  </a:lnTo>
                  <a:lnTo>
                    <a:pt x="69089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101600" y="-38100"/>
              <a:ext cx="690897" cy="204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356551" y="8891180"/>
            <a:ext cx="15574897" cy="93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b="true" sz="2699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 24% de la población mexicana manifiesta preferencia por un régimen autoritario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, lo 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ol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al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í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s e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n el segundo lugar en América Latina, solo detrás de Paraguay.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414819" y="1264995"/>
            <a:ext cx="10134270" cy="7521738"/>
            <a:chOff x="0" y="0"/>
            <a:chExt cx="13512361" cy="100289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512361" cy="9725990"/>
            </a:xfrm>
            <a:custGeom>
              <a:avLst/>
              <a:gdLst/>
              <a:ahLst/>
              <a:cxnLst/>
              <a:rect r="r" b="b" t="t" l="l"/>
              <a:pathLst>
                <a:path h="9725990" w="13512361">
                  <a:moveTo>
                    <a:pt x="0" y="0"/>
                  </a:moveTo>
                  <a:lnTo>
                    <a:pt x="13512361" y="0"/>
                  </a:lnTo>
                  <a:lnTo>
                    <a:pt x="13512361" y="9725990"/>
                  </a:lnTo>
                  <a:lnTo>
                    <a:pt x="0" y="9725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317" r="0" b="-1317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3123873" y="9687890"/>
              <a:ext cx="8888282" cy="3410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100"/>
                </a:lnSpc>
              </a:pPr>
              <a:r>
                <a:rPr lang="en-US" sz="1500">
                  <a:solidFill>
                    <a:srgbClr val="30255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Fuente: Elaboración propia con datos de Latinobarómetro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45956"/>
            <a:ext cx="18288000" cy="828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b="true" sz="4899">
                <a:solidFill>
                  <a:srgbClr val="75318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CIFRAS RELEVANTES - IDEA INTERNACIONAL</a:t>
            </a:r>
          </a:p>
        </p:txBody>
      </p:sp>
      <p:grpSp>
        <p:nvGrpSpPr>
          <p:cNvPr name="Group 3" id="3"/>
          <p:cNvGrpSpPr/>
          <p:nvPr/>
        </p:nvGrpSpPr>
        <p:grpSpPr>
          <a:xfrm rot="5400000">
            <a:off x="-6127106" y="4820866"/>
            <a:ext cx="11801072" cy="1037053"/>
            <a:chOff x="0" y="0"/>
            <a:chExt cx="3409642" cy="2996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09642" cy="299632"/>
            </a:xfrm>
            <a:custGeom>
              <a:avLst/>
              <a:gdLst/>
              <a:ahLst/>
              <a:cxnLst/>
              <a:rect r="r" b="b" t="t" l="l"/>
              <a:pathLst>
                <a:path h="299632" w="3409642">
                  <a:moveTo>
                    <a:pt x="3206442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409642" y="299632"/>
                  </a:lnTo>
                  <a:lnTo>
                    <a:pt x="320644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206442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5995227" y="255821"/>
            <a:ext cx="3094549" cy="575148"/>
            <a:chOff x="0" y="0"/>
            <a:chExt cx="894097" cy="166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94097" cy="166175"/>
            </a:xfrm>
            <a:custGeom>
              <a:avLst/>
              <a:gdLst/>
              <a:ahLst/>
              <a:cxnLst/>
              <a:rect r="r" b="b" t="t" l="l"/>
              <a:pathLst>
                <a:path h="166175" w="894097">
                  <a:moveTo>
                    <a:pt x="690897" y="0"/>
                  </a:moveTo>
                  <a:lnTo>
                    <a:pt x="0" y="0"/>
                  </a:lnTo>
                  <a:lnTo>
                    <a:pt x="203200" y="166175"/>
                  </a:lnTo>
                  <a:lnTo>
                    <a:pt x="894097" y="166175"/>
                  </a:lnTo>
                  <a:lnTo>
                    <a:pt x="69089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38100"/>
              <a:ext cx="690897" cy="204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684403" y="8074407"/>
            <a:ext cx="15574897" cy="1884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IDEA resume que </a:t>
            </a:r>
            <a:r>
              <a:rPr lang="en-US" b="true" sz="2699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México rinde en rango medio en tres categorías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(Repr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esen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ación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Dere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hos y Part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ic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ip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ción)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b="true" sz="2699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rango bajo en Estado de derecho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, con des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ensos desde 2019 en Elecciones creíbles, Liber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ades c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viles, Liber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ad 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pren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a, Libertad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de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mo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vimiento e Independen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ia jud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ic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Actualizado a julio de 2025.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418038" y="1679770"/>
            <a:ext cx="9987207" cy="6070963"/>
            <a:chOff x="0" y="0"/>
            <a:chExt cx="13316276" cy="80946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408563" y="0"/>
              <a:ext cx="9907712" cy="7651349"/>
            </a:xfrm>
            <a:custGeom>
              <a:avLst/>
              <a:gdLst/>
              <a:ahLst/>
              <a:cxnLst/>
              <a:rect r="r" b="b" t="t" l="l"/>
              <a:pathLst>
                <a:path h="7651349" w="9907712">
                  <a:moveTo>
                    <a:pt x="0" y="0"/>
                  </a:moveTo>
                  <a:lnTo>
                    <a:pt x="9907713" y="0"/>
                  </a:lnTo>
                  <a:lnTo>
                    <a:pt x="9907713" y="7651349"/>
                  </a:lnTo>
                  <a:lnTo>
                    <a:pt x="0" y="7651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0000" r="0" b="-9315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408563" cy="673760"/>
            </a:xfrm>
            <a:custGeom>
              <a:avLst/>
              <a:gdLst/>
              <a:ahLst/>
              <a:cxnLst/>
              <a:rect r="r" b="b" t="t" l="l"/>
              <a:pathLst>
                <a:path h="673760" w="3408563">
                  <a:moveTo>
                    <a:pt x="0" y="0"/>
                  </a:moveTo>
                  <a:lnTo>
                    <a:pt x="3408563" y="0"/>
                  </a:lnTo>
                  <a:lnTo>
                    <a:pt x="3408563" y="673760"/>
                  </a:lnTo>
                  <a:lnTo>
                    <a:pt x="0" y="673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57868" b="-56555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306340" y="7779670"/>
              <a:ext cx="13009936" cy="3149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998"/>
                </a:lnSpc>
              </a:pPr>
              <a:r>
                <a:rPr lang="en-US" sz="1427">
                  <a:solidFill>
                    <a:srgbClr val="30255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Fuente: International IDEA (2024), The Global State of Democracy 2024: Confronting Democratic Decline.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07352" y="477696"/>
            <a:ext cx="2098399" cy="1392574"/>
          </a:xfrm>
          <a:custGeom>
            <a:avLst/>
            <a:gdLst/>
            <a:ahLst/>
            <a:cxnLst/>
            <a:rect r="r" b="b" t="t" l="l"/>
            <a:pathLst>
              <a:path h="1392574" w="2098399">
                <a:moveTo>
                  <a:pt x="0" y="0"/>
                </a:moveTo>
                <a:lnTo>
                  <a:pt x="2098399" y="0"/>
                </a:lnTo>
                <a:lnTo>
                  <a:pt x="2098399" y="1392574"/>
                </a:lnTo>
                <a:lnTo>
                  <a:pt x="0" y="1392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45956"/>
            <a:ext cx="18288000" cy="828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b="true" sz="4899">
                <a:solidFill>
                  <a:srgbClr val="75318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CIFRAS RELEVANTES - THE ECONOMIST</a:t>
            </a:r>
          </a:p>
        </p:txBody>
      </p:sp>
      <p:grpSp>
        <p:nvGrpSpPr>
          <p:cNvPr name="Group 3" id="3"/>
          <p:cNvGrpSpPr/>
          <p:nvPr/>
        </p:nvGrpSpPr>
        <p:grpSpPr>
          <a:xfrm rot="5400000">
            <a:off x="-6127106" y="4820866"/>
            <a:ext cx="11801072" cy="1037053"/>
            <a:chOff x="0" y="0"/>
            <a:chExt cx="3409642" cy="2996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09642" cy="299632"/>
            </a:xfrm>
            <a:custGeom>
              <a:avLst/>
              <a:gdLst/>
              <a:ahLst/>
              <a:cxnLst/>
              <a:rect r="r" b="b" t="t" l="l"/>
              <a:pathLst>
                <a:path h="299632" w="3409642">
                  <a:moveTo>
                    <a:pt x="3206442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409642" y="299632"/>
                  </a:lnTo>
                  <a:lnTo>
                    <a:pt x="320644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206442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5995227" y="255821"/>
            <a:ext cx="3094549" cy="575148"/>
            <a:chOff x="0" y="0"/>
            <a:chExt cx="894097" cy="166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94097" cy="166175"/>
            </a:xfrm>
            <a:custGeom>
              <a:avLst/>
              <a:gdLst/>
              <a:ahLst/>
              <a:cxnLst/>
              <a:rect r="r" b="b" t="t" l="l"/>
              <a:pathLst>
                <a:path h="166175" w="894097">
                  <a:moveTo>
                    <a:pt x="690897" y="0"/>
                  </a:moveTo>
                  <a:lnTo>
                    <a:pt x="0" y="0"/>
                  </a:lnTo>
                  <a:lnTo>
                    <a:pt x="203200" y="166175"/>
                  </a:lnTo>
                  <a:lnTo>
                    <a:pt x="894097" y="166175"/>
                  </a:lnTo>
                  <a:lnTo>
                    <a:pt x="69089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38100"/>
              <a:ext cx="690897" cy="204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684403" y="8250122"/>
            <a:ext cx="15574897" cy="1407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México obtiene 5.32/10, clasificándose como una 'democracia defectuosa'. La cultura política (1.88/10) es el componente más débil, evidenciando </a:t>
            </a:r>
            <a:r>
              <a:rPr lang="en-US" b="true" sz="2699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deficiencias graves en educación cívica y actitudes democráticas.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134127" y="1557771"/>
            <a:ext cx="11410256" cy="6318102"/>
            <a:chOff x="0" y="0"/>
            <a:chExt cx="15213674" cy="842413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490616" cy="8094370"/>
            </a:xfrm>
            <a:custGeom>
              <a:avLst/>
              <a:gdLst/>
              <a:ahLst/>
              <a:cxnLst/>
              <a:rect r="r" b="b" t="t" l="l"/>
              <a:pathLst>
                <a:path h="8094370" w="13490616">
                  <a:moveTo>
                    <a:pt x="0" y="0"/>
                  </a:moveTo>
                  <a:lnTo>
                    <a:pt x="13490616" y="0"/>
                  </a:lnTo>
                  <a:lnTo>
                    <a:pt x="13490616" y="8094370"/>
                  </a:lnTo>
                  <a:lnTo>
                    <a:pt x="0" y="8094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232300" y="8056270"/>
              <a:ext cx="14981374" cy="367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301"/>
                </a:lnSpc>
              </a:pPr>
              <a:r>
                <a:rPr lang="en-US" sz="1643">
                  <a:solidFill>
                    <a:srgbClr val="30255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Fuente: Elaboración propia con datos de The Economist Intelligence Unit – Democracy Index 2024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07352" y="477696"/>
            <a:ext cx="2098399" cy="1392574"/>
          </a:xfrm>
          <a:custGeom>
            <a:avLst/>
            <a:gdLst/>
            <a:ahLst/>
            <a:cxnLst/>
            <a:rect r="r" b="b" t="t" l="l"/>
            <a:pathLst>
              <a:path h="1392574" w="2098399">
                <a:moveTo>
                  <a:pt x="0" y="0"/>
                </a:moveTo>
                <a:lnTo>
                  <a:pt x="2098399" y="0"/>
                </a:lnTo>
                <a:lnTo>
                  <a:pt x="2098399" y="1392574"/>
                </a:lnTo>
                <a:lnTo>
                  <a:pt x="0" y="13925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45956"/>
            <a:ext cx="18288000" cy="828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b="true" sz="4899">
                <a:solidFill>
                  <a:srgbClr val="75318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CIFRAS RELEVANTES - V-DEM</a:t>
            </a:r>
          </a:p>
        </p:txBody>
      </p:sp>
      <p:grpSp>
        <p:nvGrpSpPr>
          <p:cNvPr name="Group 3" id="3"/>
          <p:cNvGrpSpPr/>
          <p:nvPr/>
        </p:nvGrpSpPr>
        <p:grpSpPr>
          <a:xfrm rot="5400000">
            <a:off x="-6127106" y="4820866"/>
            <a:ext cx="11801072" cy="1037053"/>
            <a:chOff x="0" y="0"/>
            <a:chExt cx="3409642" cy="2996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09642" cy="299632"/>
            </a:xfrm>
            <a:custGeom>
              <a:avLst/>
              <a:gdLst/>
              <a:ahLst/>
              <a:cxnLst/>
              <a:rect r="r" b="b" t="t" l="l"/>
              <a:pathLst>
                <a:path h="299632" w="3409642">
                  <a:moveTo>
                    <a:pt x="3206442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409642" y="299632"/>
                  </a:lnTo>
                  <a:lnTo>
                    <a:pt x="320644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206442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5995227" y="255821"/>
            <a:ext cx="3094549" cy="575148"/>
            <a:chOff x="0" y="0"/>
            <a:chExt cx="894097" cy="166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94097" cy="166175"/>
            </a:xfrm>
            <a:custGeom>
              <a:avLst/>
              <a:gdLst/>
              <a:ahLst/>
              <a:cxnLst/>
              <a:rect r="r" b="b" t="t" l="l"/>
              <a:pathLst>
                <a:path h="166175" w="894097">
                  <a:moveTo>
                    <a:pt x="690897" y="0"/>
                  </a:moveTo>
                  <a:lnTo>
                    <a:pt x="0" y="0"/>
                  </a:lnTo>
                  <a:lnTo>
                    <a:pt x="203200" y="166175"/>
                  </a:lnTo>
                  <a:lnTo>
                    <a:pt x="894097" y="166175"/>
                  </a:lnTo>
                  <a:lnTo>
                    <a:pt x="69089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38100"/>
              <a:ext cx="690897" cy="204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65925" y="2556572"/>
            <a:ext cx="17244672" cy="323338"/>
          </a:xfrm>
          <a:custGeom>
            <a:avLst/>
            <a:gdLst/>
            <a:ahLst/>
            <a:cxnLst/>
            <a:rect r="r" b="b" t="t" l="l"/>
            <a:pathLst>
              <a:path h="323338" w="17244672">
                <a:moveTo>
                  <a:pt x="0" y="0"/>
                </a:moveTo>
                <a:lnTo>
                  <a:pt x="17244672" y="0"/>
                </a:lnTo>
                <a:lnTo>
                  <a:pt x="17244672" y="323338"/>
                </a:lnTo>
                <a:lnTo>
                  <a:pt x="0" y="323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021834" y="4073679"/>
            <a:ext cx="3088763" cy="5632450"/>
          </a:xfrm>
          <a:custGeom>
            <a:avLst/>
            <a:gdLst/>
            <a:ahLst/>
            <a:cxnLst/>
            <a:rect r="r" b="b" t="t" l="l"/>
            <a:pathLst>
              <a:path h="5632450" w="3088763">
                <a:moveTo>
                  <a:pt x="0" y="0"/>
                </a:moveTo>
                <a:lnTo>
                  <a:pt x="3088763" y="0"/>
                </a:lnTo>
                <a:lnTo>
                  <a:pt x="3088763" y="5632450"/>
                </a:lnTo>
                <a:lnTo>
                  <a:pt x="0" y="5632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13688" y="2997210"/>
            <a:ext cx="16396909" cy="245954"/>
          </a:xfrm>
          <a:custGeom>
            <a:avLst/>
            <a:gdLst/>
            <a:ahLst/>
            <a:cxnLst/>
            <a:rect r="r" b="b" t="t" l="l"/>
            <a:pathLst>
              <a:path h="245954" w="16396909">
                <a:moveTo>
                  <a:pt x="0" y="0"/>
                </a:moveTo>
                <a:lnTo>
                  <a:pt x="16396909" y="0"/>
                </a:lnTo>
                <a:lnTo>
                  <a:pt x="16396909" y="245954"/>
                </a:lnTo>
                <a:lnTo>
                  <a:pt x="0" y="2459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4473729"/>
            <a:ext cx="13764028" cy="479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Entre 1974 y 1999 - </a:t>
            </a:r>
            <a:r>
              <a:rPr lang="en-US" sz="24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rojo claro, clasificado como autocracia electoral. En este periodo existían elecciones, pero no eran plenamente competitivas.</a:t>
            </a:r>
          </a:p>
          <a:p>
            <a:pPr algn="just">
              <a:lnSpc>
                <a:spcPts val="3499"/>
              </a:lnSpc>
            </a:pPr>
          </a:p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 2000 a 2015 -</a:t>
            </a:r>
            <a:r>
              <a:rPr lang="en-US" sz="24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el color cambia a azul claro, correspondiente a una democracia electoral. Esta etapa refleja la transición democrática con la creación del IFE y otros órganos autónomos.</a:t>
            </a:r>
          </a:p>
          <a:p>
            <a:pPr algn="just">
              <a:lnSpc>
                <a:spcPts val="3499"/>
              </a:lnSpc>
            </a:pPr>
          </a:p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Entre 2016 y 2022 -</a:t>
            </a:r>
            <a:r>
              <a:rPr lang="en-US" sz="24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se mantiene en azul claro, identificada como democracia liberal.</a:t>
            </a:r>
          </a:p>
          <a:p>
            <a:pPr algn="just">
              <a:lnSpc>
                <a:spcPts val="3499"/>
              </a:lnSpc>
            </a:pPr>
          </a:p>
          <a:p>
            <a:pPr algn="just">
              <a:lnSpc>
                <a:spcPts val="3499"/>
              </a:lnSpc>
            </a:pPr>
            <a:r>
              <a:rPr lang="en-US" b="true" sz="2499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Entre 2023 y 2024 -</a:t>
            </a:r>
            <a:r>
              <a:rPr lang="en-US" sz="24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el país se ubica en una zona gris, reflejando un momento de</a:t>
            </a:r>
            <a:r>
              <a:rPr lang="en-US" b="true" sz="2499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incertidumbre institucional.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13371" y="3338796"/>
            <a:ext cx="7597543" cy="249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2"/>
              </a:lnSpc>
            </a:pPr>
            <a:r>
              <a:rPr lang="en-US" sz="1465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Fuente: V-Dem Institute (2025), Democracy Report 2025: Autocratization Rising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07352" y="477696"/>
            <a:ext cx="2098399" cy="1392574"/>
          </a:xfrm>
          <a:custGeom>
            <a:avLst/>
            <a:gdLst/>
            <a:ahLst/>
            <a:cxnLst/>
            <a:rect r="r" b="b" t="t" l="l"/>
            <a:pathLst>
              <a:path h="1392574" w="2098399">
                <a:moveTo>
                  <a:pt x="0" y="0"/>
                </a:moveTo>
                <a:lnTo>
                  <a:pt x="2098399" y="0"/>
                </a:lnTo>
                <a:lnTo>
                  <a:pt x="2098399" y="1392574"/>
                </a:lnTo>
                <a:lnTo>
                  <a:pt x="0" y="1392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8816" y="802931"/>
            <a:ext cx="18288000" cy="1087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20"/>
              </a:lnSpc>
            </a:pPr>
            <a:r>
              <a:rPr lang="en-US" b="true" sz="6300">
                <a:solidFill>
                  <a:srgbClr val="75318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DIAGNÓSTICO INSTITUCIONAL PREVIO</a:t>
            </a:r>
          </a:p>
        </p:txBody>
      </p:sp>
      <p:grpSp>
        <p:nvGrpSpPr>
          <p:cNvPr name="Group 3" id="3"/>
          <p:cNvGrpSpPr/>
          <p:nvPr/>
        </p:nvGrpSpPr>
        <p:grpSpPr>
          <a:xfrm rot="5400000">
            <a:off x="-6127106" y="4820866"/>
            <a:ext cx="11801072" cy="1037053"/>
            <a:chOff x="0" y="0"/>
            <a:chExt cx="3409642" cy="2996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09642" cy="299632"/>
            </a:xfrm>
            <a:custGeom>
              <a:avLst/>
              <a:gdLst/>
              <a:ahLst/>
              <a:cxnLst/>
              <a:rect r="r" b="b" t="t" l="l"/>
              <a:pathLst>
                <a:path h="299632" w="3409642">
                  <a:moveTo>
                    <a:pt x="3206442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409642" y="299632"/>
                  </a:lnTo>
                  <a:lnTo>
                    <a:pt x="320644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206442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5995227" y="255821"/>
            <a:ext cx="3094549" cy="575148"/>
            <a:chOff x="0" y="0"/>
            <a:chExt cx="894097" cy="166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94097" cy="166175"/>
            </a:xfrm>
            <a:custGeom>
              <a:avLst/>
              <a:gdLst/>
              <a:ahLst/>
              <a:cxnLst/>
              <a:rect r="r" b="b" t="t" l="l"/>
              <a:pathLst>
                <a:path h="166175" w="894097">
                  <a:moveTo>
                    <a:pt x="690897" y="0"/>
                  </a:moveTo>
                  <a:lnTo>
                    <a:pt x="0" y="0"/>
                  </a:lnTo>
                  <a:lnTo>
                    <a:pt x="203200" y="166175"/>
                  </a:lnTo>
                  <a:lnTo>
                    <a:pt x="894097" y="166175"/>
                  </a:lnTo>
                  <a:lnTo>
                    <a:pt x="69089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38100"/>
              <a:ext cx="690897" cy="204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42007" y="2530276"/>
            <a:ext cx="16400494" cy="1180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Las acciones en materia de educación cívica se concentraban en lo siguiente: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64878" y="5055735"/>
            <a:ext cx="10371369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Activ</a:t>
            </a:r>
            <a:r>
              <a:rPr lang="en-US" sz="29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ida</a:t>
            </a:r>
            <a:r>
              <a:rPr lang="en-US" sz="29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des ais</a:t>
            </a:r>
            <a:r>
              <a:rPr lang="en-US" sz="29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n-US" sz="29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das, </a:t>
            </a:r>
            <a:r>
              <a:rPr lang="en-US" b="true" sz="2999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sin mecanismos de medición.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79930" y="6282079"/>
            <a:ext cx="1496257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Documentos </a:t>
            </a:r>
            <a:r>
              <a:rPr lang="en-US" b="true" sz="3000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descriptivos</a:t>
            </a:r>
            <a:r>
              <a:rPr lang="en-US" sz="3000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y basados en número de talleres impartidos, materiales distribuidos o eventos más que en aprendizajes significativos.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79930" y="7908581"/>
            <a:ext cx="1496257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b="true" sz="3000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Ausencia</a:t>
            </a:r>
            <a:r>
              <a:rPr lang="en-US" sz="3000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de indicadores verificables, sin colaboración interinstitucional y sin  adaptación al contexto de cada territorio.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928068" y="5143500"/>
            <a:ext cx="390993" cy="418734"/>
          </a:xfrm>
          <a:custGeom>
            <a:avLst/>
            <a:gdLst/>
            <a:ahLst/>
            <a:cxnLst/>
            <a:rect r="r" b="b" t="t" l="l"/>
            <a:pathLst>
              <a:path h="418734" w="390993">
                <a:moveTo>
                  <a:pt x="0" y="0"/>
                </a:moveTo>
                <a:lnTo>
                  <a:pt x="390993" y="0"/>
                </a:lnTo>
                <a:lnTo>
                  <a:pt x="390993" y="418734"/>
                </a:lnTo>
                <a:lnTo>
                  <a:pt x="0" y="418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928068" y="6390909"/>
            <a:ext cx="390993" cy="418734"/>
          </a:xfrm>
          <a:custGeom>
            <a:avLst/>
            <a:gdLst/>
            <a:ahLst/>
            <a:cxnLst/>
            <a:rect r="r" b="b" t="t" l="l"/>
            <a:pathLst>
              <a:path h="418734" w="390993">
                <a:moveTo>
                  <a:pt x="0" y="0"/>
                </a:moveTo>
                <a:lnTo>
                  <a:pt x="390993" y="0"/>
                </a:lnTo>
                <a:lnTo>
                  <a:pt x="390993" y="418734"/>
                </a:lnTo>
                <a:lnTo>
                  <a:pt x="0" y="418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928068" y="8042297"/>
            <a:ext cx="390993" cy="418734"/>
          </a:xfrm>
          <a:custGeom>
            <a:avLst/>
            <a:gdLst/>
            <a:ahLst/>
            <a:cxnLst/>
            <a:rect r="r" b="b" t="t" l="l"/>
            <a:pathLst>
              <a:path h="418734" w="390993">
                <a:moveTo>
                  <a:pt x="0" y="0"/>
                </a:moveTo>
                <a:lnTo>
                  <a:pt x="390993" y="0"/>
                </a:lnTo>
                <a:lnTo>
                  <a:pt x="390993" y="418734"/>
                </a:lnTo>
                <a:lnTo>
                  <a:pt x="0" y="418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59560"/>
            <a:ext cx="18288000" cy="903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b="true" sz="5300">
                <a:solidFill>
                  <a:srgbClr val="75318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NUEVO MODELO DE EDUCACIÓN CÍVICA</a:t>
            </a:r>
          </a:p>
        </p:txBody>
      </p:sp>
      <p:grpSp>
        <p:nvGrpSpPr>
          <p:cNvPr name="Group 3" id="3"/>
          <p:cNvGrpSpPr/>
          <p:nvPr/>
        </p:nvGrpSpPr>
        <p:grpSpPr>
          <a:xfrm rot="5400000">
            <a:off x="-6127106" y="4820866"/>
            <a:ext cx="11801072" cy="1037053"/>
            <a:chOff x="0" y="0"/>
            <a:chExt cx="3409642" cy="2996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09642" cy="299632"/>
            </a:xfrm>
            <a:custGeom>
              <a:avLst/>
              <a:gdLst/>
              <a:ahLst/>
              <a:cxnLst/>
              <a:rect r="r" b="b" t="t" l="l"/>
              <a:pathLst>
                <a:path h="299632" w="3409642">
                  <a:moveTo>
                    <a:pt x="3206442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409642" y="299632"/>
                  </a:lnTo>
                  <a:lnTo>
                    <a:pt x="320644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206442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5995227" y="255821"/>
            <a:ext cx="3094549" cy="575148"/>
            <a:chOff x="0" y="0"/>
            <a:chExt cx="894097" cy="166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94097" cy="166175"/>
            </a:xfrm>
            <a:custGeom>
              <a:avLst/>
              <a:gdLst/>
              <a:ahLst/>
              <a:cxnLst/>
              <a:rect r="r" b="b" t="t" l="l"/>
              <a:pathLst>
                <a:path h="166175" w="894097">
                  <a:moveTo>
                    <a:pt x="690897" y="0"/>
                  </a:moveTo>
                  <a:lnTo>
                    <a:pt x="0" y="0"/>
                  </a:lnTo>
                  <a:lnTo>
                    <a:pt x="203200" y="166175"/>
                  </a:lnTo>
                  <a:lnTo>
                    <a:pt x="894097" y="166175"/>
                  </a:lnTo>
                  <a:lnTo>
                    <a:pt x="69089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38100"/>
              <a:ext cx="690897" cy="204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82276" y="2699287"/>
            <a:ext cx="1006256" cy="1015488"/>
          </a:xfrm>
          <a:custGeom>
            <a:avLst/>
            <a:gdLst/>
            <a:ahLst/>
            <a:cxnLst/>
            <a:rect r="r" b="b" t="t" l="l"/>
            <a:pathLst>
              <a:path h="1015488" w="1006256">
                <a:moveTo>
                  <a:pt x="0" y="0"/>
                </a:moveTo>
                <a:lnTo>
                  <a:pt x="1006256" y="0"/>
                </a:lnTo>
                <a:lnTo>
                  <a:pt x="1006256" y="1015488"/>
                </a:lnTo>
                <a:lnTo>
                  <a:pt x="0" y="1015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81227" y="4029100"/>
            <a:ext cx="1008354" cy="1021353"/>
          </a:xfrm>
          <a:custGeom>
            <a:avLst/>
            <a:gdLst/>
            <a:ahLst/>
            <a:cxnLst/>
            <a:rect r="r" b="b" t="t" l="l"/>
            <a:pathLst>
              <a:path h="1021353" w="1008354">
                <a:moveTo>
                  <a:pt x="0" y="0"/>
                </a:moveTo>
                <a:lnTo>
                  <a:pt x="1008354" y="0"/>
                </a:lnTo>
                <a:lnTo>
                  <a:pt x="1008354" y="1021353"/>
                </a:lnTo>
                <a:lnTo>
                  <a:pt x="0" y="10213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81227" y="5383828"/>
            <a:ext cx="1008354" cy="1025129"/>
          </a:xfrm>
          <a:custGeom>
            <a:avLst/>
            <a:gdLst/>
            <a:ahLst/>
            <a:cxnLst/>
            <a:rect r="r" b="b" t="t" l="l"/>
            <a:pathLst>
              <a:path h="1025129" w="1008354">
                <a:moveTo>
                  <a:pt x="0" y="0"/>
                </a:moveTo>
                <a:lnTo>
                  <a:pt x="1008354" y="0"/>
                </a:lnTo>
                <a:lnTo>
                  <a:pt x="1008354" y="1025129"/>
                </a:lnTo>
                <a:lnTo>
                  <a:pt x="0" y="1025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83846" y="6804707"/>
            <a:ext cx="1003115" cy="1040968"/>
          </a:xfrm>
          <a:custGeom>
            <a:avLst/>
            <a:gdLst/>
            <a:ahLst/>
            <a:cxnLst/>
            <a:rect r="r" b="b" t="t" l="l"/>
            <a:pathLst>
              <a:path h="1040968" w="1003115">
                <a:moveTo>
                  <a:pt x="0" y="0"/>
                </a:moveTo>
                <a:lnTo>
                  <a:pt x="1003115" y="0"/>
                </a:lnTo>
                <a:lnTo>
                  <a:pt x="1003115" y="1040968"/>
                </a:lnTo>
                <a:lnTo>
                  <a:pt x="0" y="10409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93637" y="8380070"/>
            <a:ext cx="983532" cy="1030367"/>
          </a:xfrm>
          <a:custGeom>
            <a:avLst/>
            <a:gdLst/>
            <a:ahLst/>
            <a:cxnLst/>
            <a:rect r="r" b="b" t="t" l="l"/>
            <a:pathLst>
              <a:path h="1030367" w="983532">
                <a:moveTo>
                  <a:pt x="0" y="0"/>
                </a:moveTo>
                <a:lnTo>
                  <a:pt x="983533" y="0"/>
                </a:lnTo>
                <a:lnTo>
                  <a:pt x="983533" y="1030368"/>
                </a:lnTo>
                <a:lnTo>
                  <a:pt x="0" y="10303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677170" y="1708686"/>
            <a:ext cx="15716228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 Orientado por </a:t>
            </a:r>
            <a:r>
              <a:rPr lang="en-US" b="true" sz="2999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cinco ejes estratégicos: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004667" y="2761481"/>
            <a:ext cx="15602107" cy="102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63"/>
              </a:lnSpc>
            </a:pPr>
            <a:r>
              <a:rPr lang="en-US" sz="2973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La Estrategia Integral y el Programa Institucional con énfasis en los mecanismos de medición y evaluación.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04667" y="4286714"/>
            <a:ext cx="15602107" cy="505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63"/>
              </a:lnSpc>
            </a:pPr>
            <a:r>
              <a:rPr lang="en-US" sz="2973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Los desarrollos tecnológicos: Aula Ciudadana Virtual y la Biblioteca Digital.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004667" y="5619286"/>
            <a:ext cx="15602107" cy="505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63"/>
              </a:lnSpc>
            </a:pPr>
            <a:r>
              <a:rPr lang="en-US" sz="2973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Estudios e investigaciones.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04667" y="6843528"/>
            <a:ext cx="15602107" cy="102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63"/>
              </a:lnSpc>
            </a:pPr>
            <a:r>
              <a:rPr lang="en-US" sz="2973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La creación de materiales didácticos y pedagógicos: Manual de Ciudadanía y la Compilación de Textos Clásicos de Educación Cívica.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004667" y="8504262"/>
            <a:ext cx="15602107" cy="102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63"/>
              </a:lnSpc>
            </a:pPr>
            <a:r>
              <a:rPr lang="en-US" sz="2973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Talleres y capacitaciones de la Ludoteca Cívica —LUCI—, enfocada en grupos de atención prioritaria.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956" y="329008"/>
            <a:ext cx="16910265" cy="946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b="true" sz="5500">
                <a:solidFill>
                  <a:srgbClr val="75318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REFLEXIONES FINALES</a:t>
            </a:r>
          </a:p>
        </p:txBody>
      </p:sp>
      <p:grpSp>
        <p:nvGrpSpPr>
          <p:cNvPr name="Group 3" id="3"/>
          <p:cNvGrpSpPr/>
          <p:nvPr/>
        </p:nvGrpSpPr>
        <p:grpSpPr>
          <a:xfrm rot="5400000">
            <a:off x="-6127106" y="4820866"/>
            <a:ext cx="11801072" cy="1037053"/>
            <a:chOff x="0" y="0"/>
            <a:chExt cx="3409642" cy="2996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09642" cy="299632"/>
            </a:xfrm>
            <a:custGeom>
              <a:avLst/>
              <a:gdLst/>
              <a:ahLst/>
              <a:cxnLst/>
              <a:rect r="r" b="b" t="t" l="l"/>
              <a:pathLst>
                <a:path h="299632" w="3409642">
                  <a:moveTo>
                    <a:pt x="3206442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409642" y="299632"/>
                  </a:lnTo>
                  <a:lnTo>
                    <a:pt x="320644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206442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5995227" y="255821"/>
            <a:ext cx="3094549" cy="575148"/>
            <a:chOff x="0" y="0"/>
            <a:chExt cx="894097" cy="166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94097" cy="166175"/>
            </a:xfrm>
            <a:custGeom>
              <a:avLst/>
              <a:gdLst/>
              <a:ahLst/>
              <a:cxnLst/>
              <a:rect r="r" b="b" t="t" l="l"/>
              <a:pathLst>
                <a:path h="166175" w="894097">
                  <a:moveTo>
                    <a:pt x="690897" y="0"/>
                  </a:moveTo>
                  <a:lnTo>
                    <a:pt x="0" y="0"/>
                  </a:lnTo>
                  <a:lnTo>
                    <a:pt x="203200" y="166175"/>
                  </a:lnTo>
                  <a:lnTo>
                    <a:pt x="894097" y="166175"/>
                  </a:lnTo>
                  <a:lnTo>
                    <a:pt x="69089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38100"/>
              <a:ext cx="690897" cy="204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252217" y="1839907"/>
            <a:ext cx="16420403" cy="7122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La educación cívica del IECM se consolida como una </a:t>
            </a:r>
            <a:r>
              <a:rPr lang="en-US" sz="2699" b="true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política pública basada en evidencia, innovación y mejora continua.</a:t>
            </a:r>
          </a:p>
          <a:p>
            <a:pPr algn="just">
              <a:lnSpc>
                <a:spcPts val="3779"/>
              </a:lnSpc>
            </a:pPr>
          </a:p>
          <a:p>
            <a:pPr algn="just">
              <a:lnSpc>
                <a:spcPts val="3779"/>
              </a:lnSpc>
            </a:pP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Los indicadores verificables permiten medir la calidad y eficacia de cada intervención.</a:t>
            </a:r>
          </a:p>
          <a:p>
            <a:pPr algn="just">
              <a:lnSpc>
                <a:spcPts val="3779"/>
              </a:lnSpc>
            </a:pPr>
          </a:p>
          <a:p>
            <a:pPr algn="just">
              <a:lnSpc>
                <a:spcPts val="3779"/>
              </a:lnSpc>
            </a:pP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Las herramientas tecnológicas 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amplían el acceso al conocimiento.</a:t>
            </a:r>
          </a:p>
          <a:p>
            <a:pPr algn="just">
              <a:lnSpc>
                <a:spcPts val="3779"/>
              </a:lnSpc>
            </a:pPr>
          </a:p>
          <a:p>
            <a:pPr algn="just">
              <a:lnSpc>
                <a:spcPts val="3779"/>
              </a:lnSpc>
            </a:pP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Los materiales pedagógicos integran teoría, historia y práctica en una formación cívica integral.</a:t>
            </a:r>
          </a:p>
          <a:p>
            <a:pPr algn="just">
              <a:lnSpc>
                <a:spcPts val="3779"/>
              </a:lnSpc>
            </a:pPr>
          </a:p>
          <a:p>
            <a:pPr algn="just">
              <a:lnSpc>
                <a:spcPts val="3779"/>
              </a:lnSpc>
            </a:pP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Los talleres inclusivos, como la Ludoteca Cívica, garantizan que la educación en derechos llegue a distintos grupos etarios.</a:t>
            </a:r>
          </a:p>
          <a:p>
            <a:pPr algn="just">
              <a:lnSpc>
                <a:spcPts val="3779"/>
              </a:lnSpc>
            </a:pP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En conjunto, los cinco ejes reflejan la </a:t>
            </a:r>
            <a:r>
              <a:rPr lang="en-US" b="true" sz="2699">
                <a:solidFill>
                  <a:srgbClr val="3025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evolución del IECM hacia un modelo moderno, medible e incluyente</a:t>
            </a:r>
            <a:r>
              <a:rPr lang="en-US" sz="2699">
                <a:solidFill>
                  <a:srgbClr val="30255A"/>
                </a:solidFill>
                <a:latin typeface="Montserrat"/>
                <a:ea typeface="Montserrat"/>
                <a:cs typeface="Montserrat"/>
                <a:sym typeface="Montserrat"/>
              </a:rPr>
              <a:t>, donde la tecnología, la pedagogía y la participación ciudadana convergen para fortalecer la democracia.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37707" y="3317104"/>
            <a:ext cx="390993" cy="418734"/>
          </a:xfrm>
          <a:custGeom>
            <a:avLst/>
            <a:gdLst/>
            <a:ahLst/>
            <a:cxnLst/>
            <a:rect r="r" b="b" t="t" l="l"/>
            <a:pathLst>
              <a:path h="418734" w="390993">
                <a:moveTo>
                  <a:pt x="0" y="0"/>
                </a:moveTo>
                <a:lnTo>
                  <a:pt x="390993" y="0"/>
                </a:lnTo>
                <a:lnTo>
                  <a:pt x="390993" y="418734"/>
                </a:lnTo>
                <a:lnTo>
                  <a:pt x="0" y="418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37707" y="4266492"/>
            <a:ext cx="390993" cy="418734"/>
          </a:xfrm>
          <a:custGeom>
            <a:avLst/>
            <a:gdLst/>
            <a:ahLst/>
            <a:cxnLst/>
            <a:rect r="r" b="b" t="t" l="l"/>
            <a:pathLst>
              <a:path h="418734" w="390993">
                <a:moveTo>
                  <a:pt x="0" y="0"/>
                </a:moveTo>
                <a:lnTo>
                  <a:pt x="390993" y="0"/>
                </a:lnTo>
                <a:lnTo>
                  <a:pt x="390993" y="418734"/>
                </a:lnTo>
                <a:lnTo>
                  <a:pt x="0" y="418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37707" y="5234618"/>
            <a:ext cx="390993" cy="418734"/>
          </a:xfrm>
          <a:custGeom>
            <a:avLst/>
            <a:gdLst/>
            <a:ahLst/>
            <a:cxnLst/>
            <a:rect r="r" b="b" t="t" l="l"/>
            <a:pathLst>
              <a:path h="418734" w="390993">
                <a:moveTo>
                  <a:pt x="0" y="0"/>
                </a:moveTo>
                <a:lnTo>
                  <a:pt x="390993" y="0"/>
                </a:lnTo>
                <a:lnTo>
                  <a:pt x="390993" y="418734"/>
                </a:lnTo>
                <a:lnTo>
                  <a:pt x="0" y="418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37707" y="6152426"/>
            <a:ext cx="390993" cy="418734"/>
          </a:xfrm>
          <a:custGeom>
            <a:avLst/>
            <a:gdLst/>
            <a:ahLst/>
            <a:cxnLst/>
            <a:rect r="r" b="b" t="t" l="l"/>
            <a:pathLst>
              <a:path h="418734" w="390993">
                <a:moveTo>
                  <a:pt x="0" y="0"/>
                </a:moveTo>
                <a:lnTo>
                  <a:pt x="390993" y="0"/>
                </a:lnTo>
                <a:lnTo>
                  <a:pt x="390993" y="418734"/>
                </a:lnTo>
                <a:lnTo>
                  <a:pt x="0" y="418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14619" y="0"/>
            <a:ext cx="8373381" cy="10287000"/>
            <a:chOff x="0" y="0"/>
            <a:chExt cx="6705600" cy="82380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705600" cy="8238109"/>
            </a:xfrm>
            <a:custGeom>
              <a:avLst/>
              <a:gdLst/>
              <a:ahLst/>
              <a:cxnLst/>
              <a:rect r="r" b="b" t="t" l="l"/>
              <a:pathLst>
                <a:path h="8238109" w="6705600">
                  <a:moveTo>
                    <a:pt x="0" y="0"/>
                  </a:moveTo>
                  <a:lnTo>
                    <a:pt x="1820291" y="3445891"/>
                  </a:lnTo>
                  <a:lnTo>
                    <a:pt x="1337691" y="4343400"/>
                  </a:lnTo>
                  <a:lnTo>
                    <a:pt x="1871091" y="5291709"/>
                  </a:lnTo>
                  <a:lnTo>
                    <a:pt x="355600" y="8238109"/>
                  </a:lnTo>
                  <a:lnTo>
                    <a:pt x="6705600" y="8238109"/>
                  </a:lnTo>
                  <a:lnTo>
                    <a:pt x="6705600" y="0"/>
                  </a:lnTo>
                  <a:close/>
                </a:path>
              </a:pathLst>
            </a:custGeom>
            <a:blipFill>
              <a:blip r:embed="rId2"/>
              <a:stretch>
                <a:fillRect l="-42198" t="0" r="-42198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3725405">
            <a:off x="5174398" y="2655193"/>
            <a:ext cx="9598139" cy="794816"/>
            <a:chOff x="0" y="0"/>
            <a:chExt cx="3618333" cy="2996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18333" cy="299632"/>
            </a:xfrm>
            <a:custGeom>
              <a:avLst/>
              <a:gdLst/>
              <a:ahLst/>
              <a:cxnLst/>
              <a:rect r="r" b="b" t="t" l="l"/>
              <a:pathLst>
                <a:path h="299632" w="3618333">
                  <a:moveTo>
                    <a:pt x="3415133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618333" y="299632"/>
                  </a:lnTo>
                  <a:lnTo>
                    <a:pt x="3415133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101600" y="-38100"/>
              <a:ext cx="3415133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3725405">
            <a:off x="5471738" y="-397408"/>
            <a:ext cx="9598139" cy="794816"/>
            <a:chOff x="0" y="0"/>
            <a:chExt cx="3618333" cy="2996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8333" cy="299632"/>
            </a:xfrm>
            <a:custGeom>
              <a:avLst/>
              <a:gdLst/>
              <a:ahLst/>
              <a:cxnLst/>
              <a:rect r="r" b="b" t="t" l="l"/>
              <a:pathLst>
                <a:path h="299632" w="3618333">
                  <a:moveTo>
                    <a:pt x="3415133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618333" y="299632"/>
                  </a:lnTo>
                  <a:lnTo>
                    <a:pt x="3415133" y="0"/>
                  </a:lnTo>
                  <a:close/>
                </a:path>
              </a:pathLst>
            </a:custGeom>
            <a:solidFill>
              <a:srgbClr val="CB6CE6">
                <a:alpha val="6000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600" y="-38100"/>
              <a:ext cx="3415133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3725405">
            <a:off x="6877557" y="1501158"/>
            <a:ext cx="7132080" cy="1037053"/>
            <a:chOff x="0" y="0"/>
            <a:chExt cx="2060647" cy="29963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60647" cy="299632"/>
            </a:xfrm>
            <a:custGeom>
              <a:avLst/>
              <a:gdLst/>
              <a:ahLst/>
              <a:cxnLst/>
              <a:rect r="r" b="b" t="t" l="l"/>
              <a:pathLst>
                <a:path h="299632" w="2060647">
                  <a:moveTo>
                    <a:pt x="1857447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2060647" y="299632"/>
                  </a:lnTo>
                  <a:lnTo>
                    <a:pt x="185744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38100"/>
              <a:ext cx="1857447" cy="337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3721067">
            <a:off x="5835275" y="8764858"/>
            <a:ext cx="8405167" cy="1372408"/>
            <a:chOff x="0" y="0"/>
            <a:chExt cx="1803893" cy="29454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03893" cy="294542"/>
            </a:xfrm>
            <a:custGeom>
              <a:avLst/>
              <a:gdLst/>
              <a:ahLst/>
              <a:cxnLst/>
              <a:rect r="r" b="b" t="t" l="l"/>
              <a:pathLst>
                <a:path h="294542" w="1803893">
                  <a:moveTo>
                    <a:pt x="203200" y="0"/>
                  </a:moveTo>
                  <a:lnTo>
                    <a:pt x="1803893" y="0"/>
                  </a:lnTo>
                  <a:lnTo>
                    <a:pt x="1600693" y="294542"/>
                  </a:lnTo>
                  <a:lnTo>
                    <a:pt x="0" y="29454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6B9F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38100"/>
              <a:ext cx="1600693" cy="332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3721067">
            <a:off x="6691422" y="9891489"/>
            <a:ext cx="8405167" cy="1372408"/>
            <a:chOff x="0" y="0"/>
            <a:chExt cx="1803893" cy="29454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03893" cy="294542"/>
            </a:xfrm>
            <a:custGeom>
              <a:avLst/>
              <a:gdLst/>
              <a:ahLst/>
              <a:cxnLst/>
              <a:rect r="r" b="b" t="t" l="l"/>
              <a:pathLst>
                <a:path h="294542" w="1803893">
                  <a:moveTo>
                    <a:pt x="203200" y="0"/>
                  </a:moveTo>
                  <a:lnTo>
                    <a:pt x="1803893" y="0"/>
                  </a:lnTo>
                  <a:lnTo>
                    <a:pt x="1600693" y="294542"/>
                  </a:lnTo>
                  <a:lnTo>
                    <a:pt x="0" y="294542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60000"/>
                  </a:srgbClr>
                </a:gs>
                <a:gs pos="100000">
                  <a:srgbClr val="CB6CE6">
                    <a:alpha val="6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101600" y="-38100"/>
              <a:ext cx="1600693" cy="332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-7185482">
            <a:off x="7395195" y="8516495"/>
            <a:ext cx="9749094" cy="1190136"/>
            <a:chOff x="0" y="0"/>
            <a:chExt cx="2567663" cy="31345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567663" cy="313451"/>
            </a:xfrm>
            <a:custGeom>
              <a:avLst/>
              <a:gdLst/>
              <a:ahLst/>
              <a:cxnLst/>
              <a:rect r="r" b="b" t="t" l="l"/>
              <a:pathLst>
                <a:path h="313451" w="2567663">
                  <a:moveTo>
                    <a:pt x="2364463" y="0"/>
                  </a:moveTo>
                  <a:lnTo>
                    <a:pt x="0" y="0"/>
                  </a:lnTo>
                  <a:lnTo>
                    <a:pt x="203200" y="313451"/>
                  </a:lnTo>
                  <a:lnTo>
                    <a:pt x="2567663" y="313451"/>
                  </a:lnTo>
                  <a:lnTo>
                    <a:pt x="2364463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101600" y="-38100"/>
              <a:ext cx="2364463" cy="3515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3636068">
            <a:off x="9167268" y="9025746"/>
            <a:ext cx="3940072" cy="47625"/>
          </a:xfrm>
          <a:custGeom>
            <a:avLst/>
            <a:gdLst/>
            <a:ahLst/>
            <a:cxnLst/>
            <a:rect r="r" b="b" t="t" l="l"/>
            <a:pathLst>
              <a:path h="47625" w="3940072">
                <a:moveTo>
                  <a:pt x="0" y="0"/>
                </a:moveTo>
                <a:lnTo>
                  <a:pt x="3940072" y="0"/>
                </a:lnTo>
                <a:lnTo>
                  <a:pt x="394007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06628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76811" y="7418311"/>
            <a:ext cx="748454" cy="591494"/>
          </a:xfrm>
          <a:custGeom>
            <a:avLst/>
            <a:gdLst/>
            <a:ahLst/>
            <a:cxnLst/>
            <a:rect r="r" b="b" t="t" l="l"/>
            <a:pathLst>
              <a:path h="591494" w="748454">
                <a:moveTo>
                  <a:pt x="0" y="0"/>
                </a:moveTo>
                <a:lnTo>
                  <a:pt x="748455" y="0"/>
                </a:lnTo>
                <a:lnTo>
                  <a:pt x="748455" y="591494"/>
                </a:lnTo>
                <a:lnTo>
                  <a:pt x="0" y="591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268" r="0" b="-13268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91017" y="8177854"/>
            <a:ext cx="464821" cy="367342"/>
          </a:xfrm>
          <a:custGeom>
            <a:avLst/>
            <a:gdLst/>
            <a:ahLst/>
            <a:cxnLst/>
            <a:rect r="r" b="b" t="t" l="l"/>
            <a:pathLst>
              <a:path h="367342" w="464821">
                <a:moveTo>
                  <a:pt x="0" y="0"/>
                </a:moveTo>
                <a:lnTo>
                  <a:pt x="464821" y="0"/>
                </a:lnTo>
                <a:lnTo>
                  <a:pt x="464821" y="367342"/>
                </a:lnTo>
                <a:lnTo>
                  <a:pt x="0" y="367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3268" r="0" b="-13268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303245" y="7470440"/>
            <a:ext cx="6144762" cy="500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6"/>
              </a:lnSpc>
              <a:spcBef>
                <a:spcPct val="0"/>
              </a:spcBef>
            </a:pPr>
            <a:r>
              <a:rPr lang="en-US" sz="3406" spc="681">
                <a:solidFill>
                  <a:srgbClr val="753189"/>
                </a:solidFill>
                <a:latin typeface="Arimo"/>
                <a:ea typeface="Arimo"/>
                <a:cs typeface="Arimo"/>
                <a:sym typeface="Arimo"/>
              </a:rPr>
              <a:t>@ramos_mega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3245" y="8152580"/>
            <a:ext cx="9949377" cy="500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6"/>
              </a:lnSpc>
              <a:spcBef>
                <a:spcPct val="0"/>
              </a:spcBef>
            </a:pPr>
            <a:r>
              <a:rPr lang="en-US" sz="3406" spc="681">
                <a:solidFill>
                  <a:srgbClr val="753189"/>
                </a:solidFill>
                <a:latin typeface="Arimo"/>
                <a:ea typeface="Arimo"/>
                <a:cs typeface="Arimo"/>
                <a:sym typeface="Arimo"/>
              </a:rPr>
              <a:t>@ernesto_ramos_mega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67778" y="6024420"/>
            <a:ext cx="9151566" cy="802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54"/>
              </a:lnSpc>
              <a:spcBef>
                <a:spcPct val="0"/>
              </a:spcBef>
            </a:pPr>
            <a:r>
              <a:rPr lang="en-US" sz="5413" spc="1082">
                <a:solidFill>
                  <a:srgbClr val="30255A"/>
                </a:solidFill>
                <a:latin typeface="Arimo"/>
                <a:ea typeface="Arimo"/>
                <a:cs typeface="Arimo"/>
                <a:sym typeface="Arimo"/>
              </a:rPr>
              <a:t>Ernesto Ramos Mega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-436668" y="396178"/>
            <a:ext cx="5349852" cy="2276533"/>
          </a:xfrm>
          <a:custGeom>
            <a:avLst/>
            <a:gdLst/>
            <a:ahLst/>
            <a:cxnLst/>
            <a:rect r="r" b="b" t="t" l="l"/>
            <a:pathLst>
              <a:path h="2276533" w="5349852">
                <a:moveTo>
                  <a:pt x="0" y="0"/>
                </a:moveTo>
                <a:lnTo>
                  <a:pt x="5349852" y="0"/>
                </a:lnTo>
                <a:lnTo>
                  <a:pt x="5349852" y="2276533"/>
                </a:lnTo>
                <a:lnTo>
                  <a:pt x="0" y="22765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DAG2oHDIfl8</dc:identifier>
  <dcterms:modified xsi:type="dcterms:W3CDTF">2011-08-01T06:04:30Z</dcterms:modified>
  <cp:revision>1</cp:revision>
  <dc:title>Experiencias de políticas públicas en materia de Educación Cívica</dc:title>
</cp:coreProperties>
</file>